
<file path=[Content_Types].xml><?xml version="1.0" encoding="utf-8"?>
<Types xmlns="http://schemas.openxmlformats.org/package/2006/content-types">
  <Default Extension="jpeg" ContentType="image/jpeg"/>
  <Default Extension="mkv" ContentType="video/unknown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</p:sldMasterIdLst>
  <p:notesMasterIdLst>
    <p:notesMasterId r:id="rId53"/>
  </p:notesMasterIdLst>
  <p:handoutMasterIdLst>
    <p:handoutMasterId r:id="rId54"/>
  </p:handoutMasterIdLst>
  <p:sldIdLst>
    <p:sldId id="257" r:id="rId2"/>
    <p:sldId id="534" r:id="rId3"/>
    <p:sldId id="597" r:id="rId4"/>
    <p:sldId id="513" r:id="rId5"/>
    <p:sldId id="540" r:id="rId6"/>
    <p:sldId id="510" r:id="rId7"/>
    <p:sldId id="541" r:id="rId8"/>
    <p:sldId id="598" r:id="rId9"/>
    <p:sldId id="542" r:id="rId10"/>
    <p:sldId id="601" r:id="rId11"/>
    <p:sldId id="592" r:id="rId12"/>
    <p:sldId id="593" r:id="rId13"/>
    <p:sldId id="595" r:id="rId14"/>
    <p:sldId id="596" r:id="rId15"/>
    <p:sldId id="594" r:id="rId16"/>
    <p:sldId id="599" r:id="rId17"/>
    <p:sldId id="543" r:id="rId18"/>
    <p:sldId id="522" r:id="rId19"/>
    <p:sldId id="523" r:id="rId20"/>
    <p:sldId id="547" r:id="rId21"/>
    <p:sldId id="545" r:id="rId22"/>
    <p:sldId id="548" r:id="rId23"/>
    <p:sldId id="550" r:id="rId24"/>
    <p:sldId id="555" r:id="rId25"/>
    <p:sldId id="558" r:id="rId26"/>
    <p:sldId id="561" r:id="rId27"/>
    <p:sldId id="564" r:id="rId28"/>
    <p:sldId id="567" r:id="rId29"/>
    <p:sldId id="570" r:id="rId30"/>
    <p:sldId id="600" r:id="rId31"/>
    <p:sldId id="571" r:id="rId32"/>
    <p:sldId id="520" r:id="rId33"/>
    <p:sldId id="590" r:id="rId34"/>
    <p:sldId id="572" r:id="rId35"/>
    <p:sldId id="573" r:id="rId36"/>
    <p:sldId id="574" r:id="rId37"/>
    <p:sldId id="575" r:id="rId38"/>
    <p:sldId id="576" r:id="rId39"/>
    <p:sldId id="577" r:id="rId40"/>
    <p:sldId id="578" r:id="rId41"/>
    <p:sldId id="579" r:id="rId42"/>
    <p:sldId id="580" r:id="rId43"/>
    <p:sldId id="581" r:id="rId44"/>
    <p:sldId id="582" r:id="rId45"/>
    <p:sldId id="583" r:id="rId46"/>
    <p:sldId id="584" r:id="rId47"/>
    <p:sldId id="585" r:id="rId48"/>
    <p:sldId id="586" r:id="rId49"/>
    <p:sldId id="587" r:id="rId50"/>
    <p:sldId id="588" r:id="rId51"/>
    <p:sldId id="589" r:id="rId52"/>
  </p:sldIdLst>
  <p:sldSz cx="9144000" cy="6858000" type="screen4x3"/>
  <p:notesSz cx="9144000" cy="6858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1E58A780-DC4F-4105-A117-67312AF49B21}">
          <p14:sldIdLst>
            <p14:sldId id="257"/>
            <p14:sldId id="534"/>
            <p14:sldId id="597"/>
            <p14:sldId id="513"/>
            <p14:sldId id="540"/>
            <p14:sldId id="510"/>
            <p14:sldId id="541"/>
          </p14:sldIdLst>
        </p14:section>
        <p14:section name="Visite UCL" id="{65F7249F-32A4-4EB1-B363-87DE70B47421}">
          <p14:sldIdLst>
            <p14:sldId id="598"/>
            <p14:sldId id="542"/>
            <p14:sldId id="601"/>
            <p14:sldId id="592"/>
            <p14:sldId id="593"/>
            <p14:sldId id="595"/>
            <p14:sldId id="596"/>
            <p14:sldId id="594"/>
          </p14:sldIdLst>
        </p14:section>
        <p14:section name="QBC" id="{50A2774D-1120-498D-97A7-8629501C6C01}">
          <p14:sldIdLst>
            <p14:sldId id="599"/>
            <p14:sldId id="543"/>
            <p14:sldId id="522"/>
            <p14:sldId id="523"/>
            <p14:sldId id="547"/>
            <p14:sldId id="545"/>
            <p14:sldId id="548"/>
          </p14:sldIdLst>
        </p14:section>
        <p14:section name="Discretization Sensitivity Analysis" id="{06378145-24A9-494C-AD10-87C0B83BE9B4}">
          <p14:sldIdLst>
            <p14:sldId id="550"/>
            <p14:sldId id="555"/>
            <p14:sldId id="558"/>
            <p14:sldId id="561"/>
            <p14:sldId id="564"/>
            <p14:sldId id="567"/>
            <p14:sldId id="570"/>
          </p14:sldIdLst>
        </p14:section>
        <p14:section name="Suite" id="{1B9DC46E-C3B3-4F02-994D-43ADA402C834}">
          <p14:sldIdLst>
            <p14:sldId id="600"/>
            <p14:sldId id="571"/>
            <p14:sldId id="520"/>
            <p14:sldId id="590"/>
          </p14:sldIdLst>
        </p14:section>
        <p14:section name="Annexe" id="{7CF7BCED-0EDB-4AFF-B079-40F32652A2A0}">
          <p14:sldIdLst>
            <p14:sldId id="572"/>
            <p14:sldId id="573"/>
            <p14:sldId id="574"/>
            <p14:sldId id="575"/>
            <p14:sldId id="576"/>
            <p14:sldId id="577"/>
            <p14:sldId id="578"/>
            <p14:sldId id="579"/>
            <p14:sldId id="580"/>
            <p14:sldId id="581"/>
            <p14:sldId id="582"/>
            <p14:sldId id="583"/>
            <p14:sldId id="584"/>
            <p14:sldId id="585"/>
            <p14:sldId id="586"/>
            <p14:sldId id="587"/>
            <p14:sldId id="588"/>
            <p14:sldId id="58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48235"/>
    <a:srgbClr val="2E823C"/>
    <a:srgbClr val="94B5E0"/>
    <a:srgbClr val="028ACD"/>
    <a:srgbClr val="45A6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29" autoAdjust="0"/>
    <p:restoredTop sz="94076" autoAdjust="0"/>
  </p:normalViewPr>
  <p:slideViewPr>
    <p:cSldViewPr snapToGrid="0">
      <p:cViewPr>
        <p:scale>
          <a:sx n="95" d="100"/>
          <a:sy n="95" d="100"/>
        </p:scale>
        <p:origin x="2048" y="33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67" d="100"/>
          <a:sy n="167" d="100"/>
        </p:scale>
        <p:origin x="708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B62438-1751-450A-861E-35B03B3E0B75}" type="datetimeFigureOut">
              <a:rPr lang="en-US" smtClean="0"/>
              <a:t>12/7/20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0E6F47-5BE8-4EF1-B19E-B18024AB47B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6214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C5EF3F-99BB-4434-94FC-498D84A95C30}" type="datetimeFigureOut">
              <a:rPr lang="fr-BE" smtClean="0"/>
              <a:t>7/12/20</a:t>
            </a:fld>
            <a:endParaRPr lang="fr-BE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E72ECE-F052-436F-BA16-B643FCE2C63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286888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028950" y="857250"/>
            <a:ext cx="3086100" cy="231457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D8BCE-E546-42E5-8A5F-3E90AE92E970}" type="slidenum">
              <a:rPr lang="fr-BE" smtClean="0"/>
              <a:t>1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2723969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13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4304729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14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3037701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15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316772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17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2140900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18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3672602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À la fin, le</a:t>
            </a:r>
            <a:r>
              <a:rPr lang="en-US" baseline="0" dirty="0"/>
              <a:t> </a:t>
            </a:r>
            <a:r>
              <a:rPr lang="en-US" baseline="0" dirty="0" err="1"/>
              <a:t>domaine</a:t>
            </a:r>
            <a:r>
              <a:rPr lang="en-US" baseline="0" dirty="0"/>
              <a:t> avec </a:t>
            </a:r>
            <a:r>
              <a:rPr lang="en-US" baseline="0" dirty="0" err="1"/>
              <a:t>fluwx</a:t>
            </a:r>
            <a:r>
              <a:rPr lang="en-US" baseline="0" dirty="0"/>
              <a:t> de </a:t>
            </a:r>
            <a:r>
              <a:rPr lang="en-US" baseline="0" dirty="0" err="1"/>
              <a:t>chaleur</a:t>
            </a:r>
            <a:r>
              <a:rPr lang="en-US" baseline="0" dirty="0"/>
              <a:t> impose sort, </a:t>
            </a:r>
            <a:r>
              <a:rPr lang="en-US" baseline="0" dirty="0" err="1"/>
              <a:t>donc</a:t>
            </a:r>
            <a:r>
              <a:rPr lang="en-US" baseline="0" dirty="0"/>
              <a:t> 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Il </a:t>
            </a:r>
            <a:r>
              <a:rPr lang="en-US" baseline="0" dirty="0" err="1"/>
              <a:t>n’y</a:t>
            </a:r>
            <a:r>
              <a:rPr lang="en-US" baseline="0" dirty="0"/>
              <a:t> a plus de </a:t>
            </a:r>
            <a:r>
              <a:rPr lang="en-US" baseline="0" dirty="0" err="1"/>
              <a:t>chaleur</a:t>
            </a:r>
            <a:r>
              <a:rPr lang="en-US" baseline="0" dirty="0"/>
              <a:t> </a:t>
            </a:r>
            <a:r>
              <a:rPr lang="en-US" baseline="0" dirty="0" err="1"/>
              <a:t>ajoutée</a:t>
            </a:r>
            <a:r>
              <a:rPr lang="en-US" baseline="0" dirty="0"/>
              <a:t> au </a:t>
            </a:r>
            <a:r>
              <a:rPr lang="en-US" baseline="0" dirty="0" err="1"/>
              <a:t>syst</a:t>
            </a:r>
            <a:endParaRPr lang="en-US" baseline="0" dirty="0"/>
          </a:p>
          <a:p>
            <a:pPr marL="171450" indent="-171450">
              <a:buFontTx/>
              <a:buChar char="-"/>
            </a:pPr>
            <a:r>
              <a:rPr lang="en-US" baseline="0" dirty="0"/>
              <a:t>On a </a:t>
            </a:r>
            <a:r>
              <a:rPr lang="en-US" baseline="0" dirty="0" err="1"/>
              <a:t>juste</a:t>
            </a:r>
            <a:r>
              <a:rPr lang="en-US" baseline="0" dirty="0"/>
              <a:t> un champ de T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Et T =20° sur la face du </a:t>
            </a:r>
            <a:r>
              <a:rPr lang="en-US" baseline="0" dirty="0" err="1"/>
              <a:t>dessous</a:t>
            </a:r>
            <a:endParaRPr lang="en-US" baseline="0" dirty="0"/>
          </a:p>
          <a:p>
            <a:pPr marL="171450" indent="-171450">
              <a:buFontTx/>
              <a:buChar char="-"/>
            </a:pPr>
            <a:r>
              <a:rPr lang="en-US" baseline="0" dirty="0"/>
              <a:t>-&gt; </a:t>
            </a:r>
            <a:r>
              <a:rPr lang="en-US" baseline="0" dirty="0" err="1"/>
              <a:t>si</a:t>
            </a:r>
            <a:r>
              <a:rPr lang="en-US" baseline="0" dirty="0"/>
              <a:t> on attend </a:t>
            </a:r>
            <a:r>
              <a:rPr lang="en-US" baseline="0" dirty="0" err="1"/>
              <a:t>longtemps</a:t>
            </a:r>
            <a:r>
              <a:rPr lang="en-US" baseline="0" dirty="0"/>
              <a:t>, 20°C partout</a:t>
            </a:r>
          </a:p>
          <a:p>
            <a:pPr marL="171450" indent="-171450">
              <a:buFontTx/>
              <a:buChar char="-"/>
            </a:pPr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19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503812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À la fin, le</a:t>
            </a:r>
            <a:r>
              <a:rPr lang="en-US" baseline="0" dirty="0"/>
              <a:t> </a:t>
            </a:r>
            <a:r>
              <a:rPr lang="en-US" baseline="0" dirty="0" err="1"/>
              <a:t>domaine</a:t>
            </a:r>
            <a:r>
              <a:rPr lang="en-US" baseline="0" dirty="0"/>
              <a:t> avec </a:t>
            </a:r>
            <a:r>
              <a:rPr lang="en-US" baseline="0" dirty="0" err="1"/>
              <a:t>fluwx</a:t>
            </a:r>
            <a:r>
              <a:rPr lang="en-US" baseline="0" dirty="0"/>
              <a:t> de </a:t>
            </a:r>
            <a:r>
              <a:rPr lang="en-US" baseline="0" dirty="0" err="1"/>
              <a:t>chaleur</a:t>
            </a:r>
            <a:r>
              <a:rPr lang="en-US" baseline="0" dirty="0"/>
              <a:t> impose sort, </a:t>
            </a:r>
            <a:r>
              <a:rPr lang="en-US" baseline="0" dirty="0" err="1"/>
              <a:t>donc</a:t>
            </a:r>
            <a:r>
              <a:rPr lang="en-US" baseline="0" dirty="0"/>
              <a:t> 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Il </a:t>
            </a:r>
            <a:r>
              <a:rPr lang="en-US" baseline="0" dirty="0" err="1"/>
              <a:t>n’y</a:t>
            </a:r>
            <a:r>
              <a:rPr lang="en-US" baseline="0" dirty="0"/>
              <a:t> a plus de </a:t>
            </a:r>
            <a:r>
              <a:rPr lang="en-US" baseline="0" dirty="0" err="1"/>
              <a:t>chaleur</a:t>
            </a:r>
            <a:r>
              <a:rPr lang="en-US" baseline="0" dirty="0"/>
              <a:t> </a:t>
            </a:r>
            <a:r>
              <a:rPr lang="en-US" baseline="0" dirty="0" err="1"/>
              <a:t>ajoutée</a:t>
            </a:r>
            <a:r>
              <a:rPr lang="en-US" baseline="0" dirty="0"/>
              <a:t> au </a:t>
            </a:r>
            <a:r>
              <a:rPr lang="en-US" baseline="0" dirty="0" err="1"/>
              <a:t>syst</a:t>
            </a:r>
            <a:endParaRPr lang="en-US" baseline="0" dirty="0"/>
          </a:p>
          <a:p>
            <a:pPr marL="171450" indent="-171450">
              <a:buFontTx/>
              <a:buChar char="-"/>
            </a:pPr>
            <a:r>
              <a:rPr lang="en-US" baseline="0" dirty="0"/>
              <a:t>On a </a:t>
            </a:r>
            <a:r>
              <a:rPr lang="en-US" baseline="0" dirty="0" err="1"/>
              <a:t>juste</a:t>
            </a:r>
            <a:r>
              <a:rPr lang="en-US" baseline="0" dirty="0"/>
              <a:t> un champ de T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Et T =20° sur la face du </a:t>
            </a:r>
            <a:r>
              <a:rPr lang="en-US" baseline="0" dirty="0" err="1"/>
              <a:t>dessous</a:t>
            </a:r>
            <a:endParaRPr lang="en-US" baseline="0" dirty="0"/>
          </a:p>
          <a:p>
            <a:pPr marL="171450" indent="-171450">
              <a:buFontTx/>
              <a:buChar char="-"/>
            </a:pPr>
            <a:r>
              <a:rPr lang="en-US" baseline="0" dirty="0"/>
              <a:t>-&gt; </a:t>
            </a:r>
            <a:r>
              <a:rPr lang="en-US" baseline="0" dirty="0" err="1"/>
              <a:t>si</a:t>
            </a:r>
            <a:r>
              <a:rPr lang="en-US" baseline="0" dirty="0"/>
              <a:t> on attend </a:t>
            </a:r>
            <a:r>
              <a:rPr lang="en-US" baseline="0" dirty="0" err="1"/>
              <a:t>longtemps</a:t>
            </a:r>
            <a:r>
              <a:rPr lang="en-US" baseline="0" dirty="0"/>
              <a:t>, 20°C partout</a:t>
            </a:r>
          </a:p>
          <a:p>
            <a:pPr marL="171450" indent="-171450">
              <a:buFontTx/>
              <a:buChar char="-"/>
            </a:pPr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20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9126671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21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1703005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22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022765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23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57229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4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917638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24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5719879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25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664894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26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4999746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27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4194697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28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1193846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29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299143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31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2454491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32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850327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34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7053641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35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995924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5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28402092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36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911058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37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8218272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38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50595758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39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92135952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40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2163296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41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69532868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42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3335213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43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1539440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44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12883987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45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632540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6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26420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46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86955654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47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85152887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48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3613210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49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88361354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50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6493317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Exemple ici après 7s de temps simulé</a:t>
            </a:r>
          </a:p>
          <a:p>
            <a:r>
              <a:rPr lang="fr-BE" dirty="0"/>
              <a:t>Tools&gt;</a:t>
            </a:r>
            <a:r>
              <a:rPr lang="fr-BE" dirty="0" err="1"/>
              <a:t>viewerqt</a:t>
            </a:r>
            <a:r>
              <a:rPr lang="fr-BE" dirty="0"/>
              <a:t> line 81</a:t>
            </a:r>
          </a:p>
          <a:p>
            <a:r>
              <a:rPr lang="fr-BE" dirty="0" err="1"/>
              <a:t>self.resize</a:t>
            </a:r>
            <a:r>
              <a:rPr lang="fr-BE" dirty="0"/>
              <a:t>(1800, 600)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51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248060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7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526781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9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3630535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10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8665331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11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99869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72ECE-F052-436F-BA16-B643FCE2C632}" type="slidenum">
              <a:rPr lang="fr-BE" smtClean="0"/>
              <a:t>12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851545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900554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759418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5809661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1944216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endParaRPr lang="en-US" noProof="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83569" y="3284018"/>
            <a:ext cx="6120680" cy="9367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noProof="0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/>
          </p:nvPr>
        </p:nvSpPr>
        <p:spPr>
          <a:xfrm>
            <a:off x="683568" y="4220766"/>
            <a:ext cx="6120498" cy="360362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808" y="5588596"/>
            <a:ext cx="2183325" cy="1058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584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621509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latin typeface="Gill Sans MT" panose="020B0502020104020203" pitchFamily="34" charset="0"/>
              </a:defRPr>
            </a:lvl1pPr>
          </a:lstStyle>
          <a:p>
            <a:fld id="{220DAEBF-3D7E-43E5-9526-DA6246F5CF42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10" name="Titr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876917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886338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83850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365126"/>
            <a:ext cx="7886700" cy="947207"/>
          </a:xfrm>
        </p:spPr>
        <p:txBody>
          <a:bodyPr anchor="t"/>
          <a:lstStyle>
            <a:lvl1pPr algn="ctr">
              <a:defRPr sz="2600">
                <a:latin typeface="Gill Sans MT" panose="020B0502020104020203" pitchFamily="34" charset="0"/>
              </a:defRPr>
            </a:lvl1pPr>
          </a:lstStyle>
          <a:p>
            <a:r>
              <a:rPr lang="fr-FR" dirty="0"/>
              <a:t>Modifiez le style du titre</a:t>
            </a:r>
            <a:br>
              <a:rPr lang="fr-FR" dirty="0"/>
            </a:b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latin typeface="Gill Sans MT" panose="020B0502020104020203" pitchFamily="34" charset="0"/>
              </a:defRPr>
            </a:lvl1pPr>
          </a:lstStyle>
          <a:p>
            <a:fld id="{220DAEBF-3D7E-43E5-9526-DA6246F5CF42}" type="slidenum">
              <a:rPr lang="fr-BE" smtClean="0"/>
              <a:pPr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89787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195716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71044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970620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DAEBF-3D7E-43E5-9526-DA6246F5CF42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059838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3.mkv"/><Relationship Id="rId1" Type="http://schemas.microsoft.com/office/2007/relationships/media" Target="../media/media3.mkv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4.mkv"/><Relationship Id="rId1" Type="http://schemas.microsoft.com/office/2007/relationships/media" Target="../media/media4.mkv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5.mkv"/><Relationship Id="rId1" Type="http://schemas.microsoft.com/office/2007/relationships/media" Target="../media/media5.mkv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/>
          </p:nvPr>
        </p:nvSpPr>
        <p:spPr>
          <a:xfrm>
            <a:off x="683568" y="961806"/>
            <a:ext cx="7772400" cy="1144580"/>
          </a:xfrm>
        </p:spPr>
        <p:txBody>
          <a:bodyPr>
            <a:normAutofit/>
          </a:bodyPr>
          <a:lstStyle/>
          <a:p>
            <a:r>
              <a:rPr lang="fr-FR" noProof="0" dirty="0">
                <a:latin typeface="Gill Sans MT" panose="020B0502020104020203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Friction </a:t>
            </a:r>
            <a:r>
              <a:rPr lang="fr-FR" noProof="0" dirty="0" err="1">
                <a:latin typeface="Gill Sans MT" panose="020B0502020104020203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Melt</a:t>
            </a:r>
            <a:r>
              <a:rPr lang="fr-FR" noProof="0" dirty="0">
                <a:latin typeface="Gill Sans MT" panose="020B0502020104020203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noProof="0" dirty="0" err="1">
                <a:latin typeface="Gill Sans MT" panose="020B0502020104020203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Bonding</a:t>
            </a:r>
            <a:r>
              <a:rPr lang="fr-FR" noProof="0" dirty="0">
                <a:latin typeface="Gill Sans MT" panose="020B0502020104020203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(FMB) </a:t>
            </a:r>
            <a:r>
              <a:rPr lang="fr-FR" dirty="0" err="1">
                <a:latin typeface="Gill Sans MT" panose="020B0502020104020203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with</a:t>
            </a:r>
            <a:r>
              <a:rPr lang="fr-FR" dirty="0">
                <a:latin typeface="Gill Sans MT" panose="020B0502020104020203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PFEM</a:t>
            </a:r>
            <a:r>
              <a:rPr lang="fr-FR" noProof="0" dirty="0">
                <a:latin typeface="Gill Sans MT" panose="020B0502020104020203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Avancement</a:t>
            </a:r>
          </a:p>
        </p:txBody>
      </p:sp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>
          <a:xfrm>
            <a:off x="607368" y="2973535"/>
            <a:ext cx="7416824" cy="936748"/>
          </a:xfrm>
        </p:spPr>
        <p:txBody>
          <a:bodyPr>
            <a:normAutofit/>
          </a:bodyPr>
          <a:lstStyle/>
          <a:p>
            <a:r>
              <a:rPr lang="fr-FR" sz="2400" noProof="0" dirty="0">
                <a:latin typeface="Gill Sans MT" panose="020B0502020104020203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P.L. Valkenborgh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3"/>
          </p:nvPr>
        </p:nvSpPr>
        <p:spPr>
          <a:xfrm>
            <a:off x="607368" y="4408254"/>
            <a:ext cx="7772400" cy="1119515"/>
          </a:xfrm>
        </p:spPr>
        <p:txBody>
          <a:bodyPr/>
          <a:lstStyle/>
          <a:p>
            <a:r>
              <a:rPr lang="fr-FR" sz="2000" dirty="0">
                <a:ea typeface="Verdana" panose="020B0604030504040204" pitchFamily="34" charset="0"/>
                <a:cs typeface="Verdana" panose="020B0604030504040204" pitchFamily="34" charset="0"/>
              </a:rPr>
              <a:t>Réunion groupe de travail, 7 décembre 2020, </a:t>
            </a:r>
            <a:r>
              <a:rPr lang="fr-FR" sz="2000" dirty="0" err="1">
                <a:ea typeface="Verdana" panose="020B0604030504040204" pitchFamily="34" charset="0"/>
                <a:cs typeface="Verdana" panose="020B0604030504040204" pitchFamily="34" charset="0"/>
              </a:rPr>
              <a:t>Lifesize</a:t>
            </a:r>
            <a:endParaRPr lang="fr-FR" sz="2000" dirty="0"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554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556"/>
    </mc:Choice>
    <mc:Fallback xmlns="">
      <p:transition spd="slow" advTm="18556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21166"/>
          </a:xfrm>
        </p:spPr>
        <p:txBody>
          <a:bodyPr/>
          <a:lstStyle/>
          <a:p>
            <a:r>
              <a:rPr lang="fr-FR" dirty="0"/>
              <a:t>Visite à l’UCL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pPr/>
              <a:t>10</a:t>
            </a:fld>
            <a:endParaRPr lang="fr-BE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894" y="886293"/>
            <a:ext cx="6616212" cy="495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0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21166"/>
          </a:xfrm>
        </p:spPr>
        <p:txBody>
          <a:bodyPr/>
          <a:lstStyle/>
          <a:p>
            <a:r>
              <a:rPr lang="fr-FR" dirty="0"/>
              <a:t>Visite à l’UCL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pPr/>
              <a:t>11</a:t>
            </a:fld>
            <a:endParaRPr lang="fr-BE"/>
          </a:p>
        </p:txBody>
      </p:sp>
      <p:pic>
        <p:nvPicPr>
          <p:cNvPr id="4" name="MVI_2194-com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86293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41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21166"/>
          </a:xfrm>
        </p:spPr>
        <p:txBody>
          <a:bodyPr/>
          <a:lstStyle/>
          <a:p>
            <a:r>
              <a:rPr lang="fr-FR" dirty="0"/>
              <a:t>Visite à l’UCL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pPr/>
              <a:t>12</a:t>
            </a:fld>
            <a:endParaRPr lang="fr-BE"/>
          </a:p>
        </p:txBody>
      </p:sp>
      <p:pic>
        <p:nvPicPr>
          <p:cNvPr id="4" name="MVI_2204-comp-stab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049572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52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21166"/>
          </a:xfrm>
        </p:spPr>
        <p:txBody>
          <a:bodyPr/>
          <a:lstStyle/>
          <a:p>
            <a:r>
              <a:rPr lang="fr-FR" dirty="0"/>
              <a:t>Visite à l’UCL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pPr/>
              <a:t>13</a:t>
            </a:fld>
            <a:endParaRPr lang="fr-BE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3894" y="1156718"/>
            <a:ext cx="6616212" cy="441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572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21166"/>
          </a:xfrm>
        </p:spPr>
        <p:txBody>
          <a:bodyPr/>
          <a:lstStyle/>
          <a:p>
            <a:r>
              <a:rPr lang="fr-FR" dirty="0"/>
              <a:t>Visite à l’UCL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pPr/>
              <a:t>14</a:t>
            </a:fld>
            <a:endParaRPr lang="fr-BE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3894" y="1157247"/>
            <a:ext cx="6616212" cy="4409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12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21166"/>
          </a:xfrm>
        </p:spPr>
        <p:txBody>
          <a:bodyPr/>
          <a:lstStyle/>
          <a:p>
            <a:r>
              <a:rPr lang="fr-FR" dirty="0"/>
              <a:t>Visite à l’UCL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pPr/>
              <a:t>15</a:t>
            </a:fld>
            <a:endParaRPr lang="fr-BE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3894" y="1156718"/>
            <a:ext cx="6616212" cy="441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09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02764"/>
          </a:xfrm>
        </p:spPr>
        <p:txBody>
          <a:bodyPr/>
          <a:lstStyle/>
          <a:p>
            <a:r>
              <a:rPr lang="fr-FR" dirty="0" err="1"/>
              <a:t>Outline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t>16</a:t>
            </a:fld>
            <a:endParaRPr lang="fr-BE"/>
          </a:p>
        </p:txBody>
      </p:sp>
      <p:sp>
        <p:nvSpPr>
          <p:cNvPr id="5" name="ZoneTexte 4"/>
          <p:cNvSpPr txBox="1"/>
          <p:nvPr/>
        </p:nvSpPr>
        <p:spPr>
          <a:xfrm>
            <a:off x="762471" y="1344337"/>
            <a:ext cx="7619057" cy="325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fr-BE" b="1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Introduction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Presenting FMB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Modeling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endParaRPr lang="fr-BE" dirty="0">
              <a:solidFill>
                <a:schemeClr val="bg1">
                  <a:lumMod val="50000"/>
                </a:schemeClr>
              </a:solidFill>
              <a:latin typeface="Gill Sans MT" panose="020B0502020104020203" pitchFamily="34" charset="0"/>
            </a:endParaRP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fr-BE" b="1" dirty="0" err="1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Visit</a:t>
            </a:r>
            <a:r>
              <a:rPr lang="fr-BE" b="1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 at UCL</a:t>
            </a: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endParaRPr lang="fr-BE" dirty="0">
              <a:latin typeface="Gill Sans MT" panose="020B0502020104020203" pitchFamily="34" charset="0"/>
            </a:endParaRP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fr-BE" b="1" dirty="0">
                <a:latin typeface="Gill Sans MT" panose="020B0502020104020203" pitchFamily="34" charset="0"/>
              </a:rPr>
              <a:t>New </a:t>
            </a:r>
            <a:r>
              <a:rPr lang="fr-BE" b="1" dirty="0" err="1">
                <a:latin typeface="Gill Sans MT" panose="020B0502020104020203" pitchFamily="34" charset="0"/>
              </a:rPr>
              <a:t>Heat</a:t>
            </a:r>
            <a:r>
              <a:rPr lang="fr-BE" b="1" dirty="0">
                <a:latin typeface="Gill Sans MT" panose="020B0502020104020203" pitchFamily="34" charset="0"/>
              </a:rPr>
              <a:t> </a:t>
            </a:r>
            <a:r>
              <a:rPr lang="fr-BE" b="1" dirty="0" err="1">
                <a:latin typeface="Gill Sans MT" panose="020B0502020104020203" pitchFamily="34" charset="0"/>
              </a:rPr>
              <a:t>Boundary</a:t>
            </a:r>
            <a:r>
              <a:rPr lang="fr-BE" b="1" dirty="0">
                <a:latin typeface="Gill Sans MT" panose="020B0502020104020203" pitchFamily="34" charset="0"/>
              </a:rPr>
              <a:t> Condition (QBC)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Gill Sans MT" panose="020B0502020104020203" pitchFamily="34" charset="0"/>
              </a:rPr>
              <a:t>Features and restrictions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Gill Sans MT" panose="020B0502020104020203" pitchFamily="34" charset="0"/>
              </a:rPr>
              <a:t>Example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Gill Sans MT" panose="020B0502020104020203" pitchFamily="34" charset="0"/>
              </a:rPr>
              <a:t>Tests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Gill Sans MT" panose="020B0502020104020203" pitchFamily="34" charset="0"/>
              </a:rPr>
              <a:t>Discretization Sensibility Analysis</a:t>
            </a:r>
            <a:endParaRPr lang="fr-BE" dirty="0">
              <a:latin typeface="Gill Sans MT" panose="020B0502020104020203" pitchFamily="34" charset="0"/>
            </a:endParaRPr>
          </a:p>
          <a:p>
            <a:pPr>
              <a:lnSpc>
                <a:spcPts val="1900"/>
              </a:lnSpc>
            </a:pPr>
            <a:endParaRPr lang="fr-BE" b="1" dirty="0">
              <a:latin typeface="Gill Sans MT" panose="020B0502020104020203" pitchFamily="34" charset="0"/>
            </a:endParaRP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fr-BE" b="1" dirty="0" err="1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Next</a:t>
            </a:r>
            <a:endParaRPr lang="fr-BE" b="1" dirty="0">
              <a:solidFill>
                <a:schemeClr val="bg1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15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64"/>
    </mc:Choice>
    <mc:Fallback xmlns="">
      <p:transition spd="slow" advTm="4464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21166"/>
          </a:xfrm>
        </p:spPr>
        <p:txBody>
          <a:bodyPr/>
          <a:lstStyle/>
          <a:p>
            <a:r>
              <a:rPr lang="fr-FR" dirty="0"/>
              <a:t>New </a:t>
            </a:r>
            <a:r>
              <a:rPr lang="fr-FR" dirty="0" err="1"/>
              <a:t>Heat</a:t>
            </a:r>
            <a:r>
              <a:rPr lang="fr-FR" dirty="0"/>
              <a:t> </a:t>
            </a:r>
            <a:r>
              <a:rPr lang="fr-FR" dirty="0" err="1"/>
              <a:t>Boundary</a:t>
            </a:r>
            <a:r>
              <a:rPr lang="fr-FR" dirty="0"/>
              <a:t> Condition (QBC)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pPr/>
              <a:t>17</a:t>
            </a:fld>
            <a:endParaRPr lang="fr-BE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964" y="2624047"/>
            <a:ext cx="2118781" cy="1053309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628650" y="989163"/>
            <a:ext cx="66973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Features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Is defined over a restrained domain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domain can move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Heat Boundary condition can be an arbitrary function of space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Presets: constant, parabolic and elliptic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All presets are 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Are centered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have prescribed average specific heat influx (in [W/m2] or other) and width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628650" y="3811256"/>
            <a:ext cx="78867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Current restrictions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Is technically a Surface Heat Generation condition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More simple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Maybe more physical?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It is to be applied on a horizontal surface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Vertical surface would be a simple adaptation, oblique would be possible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Arbitrary surface, would be more difficult to define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13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306" y="4171247"/>
            <a:ext cx="7383626" cy="2143963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/>
              <a:t>QBC </a:t>
            </a:r>
            <a:r>
              <a:rPr lang="fr-FR" dirty="0" err="1"/>
              <a:t>Example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18</a:t>
            </a:fld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628649" y="838729"/>
            <a:ext cx="766673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Simple case </a:t>
            </a: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example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 :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Steel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 bloc, 20mm by 100mm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Characteristic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element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 size: 1mm ; time </a:t>
            </a: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increment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dt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: 0.1s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fr-FR" altLang="fr-FR" sz="1400" dirty="0">
              <a:latin typeface="Gill Sans MT" panose="020B0502020104020203" pitchFamily="34" charset="0"/>
              <a:sym typeface="Wingdings" panose="05000000000000000000" pitchFamily="2" charset="2"/>
            </a:endParaRPr>
          </a:p>
          <a:p>
            <a:pPr marL="0" lvl="1"/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Boundary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 conditions and initial conditions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Initial </a:t>
            </a: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Temp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 : 20 [°C]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Imposed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temperature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 on </a:t>
            </a: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bottom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 face: 20 [°C]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Other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 faces : </a:t>
            </a: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adiabatic</a:t>
            </a:r>
            <a:endParaRPr lang="fr-FR" altLang="fr-FR" sz="1400" dirty="0">
              <a:latin typeface="Gill Sans MT" panose="020B0502020104020203" pitchFamily="34" charset="0"/>
              <a:sym typeface="Wingdings" panose="05000000000000000000" pitchFamily="2" charset="2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Except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domain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 on </a:t>
            </a: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which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we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 impose </a:t>
            </a: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heat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 flux: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Constant </a:t>
            </a: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Heat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 flux of 4kW/m²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Heat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 flux </a:t>
            </a: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domain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moving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 to the right at 0mm/s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Domain </a:t>
            </a: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width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: 20mm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Figure </a:t>
            </a: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below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: exemple </a:t>
            </a:r>
            <a:r>
              <a:rPr lang="fr-FR" altLang="fr-FR" sz="1400" dirty="0" err="1">
                <a:latin typeface="Gill Sans MT" panose="020B0502020104020203" pitchFamily="34" charset="0"/>
                <a:sym typeface="Wingdings" panose="05000000000000000000" pitchFamily="2" charset="2"/>
              </a:rPr>
              <a:t>after</a:t>
            </a:r>
            <a:r>
              <a:rPr lang="fr-FR" altLang="fr-FR" sz="1400" dirty="0">
                <a:latin typeface="Gill Sans MT" panose="020B0502020104020203" pitchFamily="34" charset="0"/>
                <a:sym typeface="Wingdings" panose="05000000000000000000" pitchFamily="2" charset="2"/>
              </a:rPr>
              <a:t> 7s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7767674" y="5858141"/>
            <a:ext cx="527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[°C]</a:t>
            </a:r>
          </a:p>
        </p:txBody>
      </p:sp>
      <p:cxnSp>
        <p:nvCxnSpPr>
          <p:cNvPr id="10" name="Connecteur droit 9"/>
          <p:cNvCxnSpPr/>
          <p:nvPr/>
        </p:nvCxnSpPr>
        <p:spPr>
          <a:xfrm flipV="1">
            <a:off x="5931160" y="3860119"/>
            <a:ext cx="1" cy="206828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 flipV="1">
            <a:off x="5925717" y="3860119"/>
            <a:ext cx="1469569" cy="547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>
          <a:xfrm flipH="1" flipV="1">
            <a:off x="7395286" y="3860119"/>
            <a:ext cx="5443" cy="206828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Connecteur droit 19"/>
          <p:cNvCxnSpPr/>
          <p:nvPr/>
        </p:nvCxnSpPr>
        <p:spPr>
          <a:xfrm>
            <a:off x="7398007" y="4065668"/>
            <a:ext cx="746654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Connecteur droit 21"/>
          <p:cNvCxnSpPr/>
          <p:nvPr/>
        </p:nvCxnSpPr>
        <p:spPr>
          <a:xfrm>
            <a:off x="945502" y="4066947"/>
            <a:ext cx="4980215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638940" y="3740679"/>
                <a:ext cx="6589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fr-BE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</m:acc>
                      <m:r>
                        <a:rPr lang="en-US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dirty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940" y="3740679"/>
                <a:ext cx="658963" cy="369332"/>
              </a:xfrm>
              <a:prstGeom prst="rect">
                <a:avLst/>
              </a:prstGeom>
              <a:blipFill>
                <a:blip r:embed="rId4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fr-B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363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pPr/>
              <a:t>19</a:t>
            </a:fld>
            <a:endParaRPr lang="fr-BE"/>
          </a:p>
        </p:txBody>
      </p:sp>
      <p:sp>
        <p:nvSpPr>
          <p:cNvPr id="7" name="ZoneTexte 6"/>
          <p:cNvSpPr txBox="1"/>
          <p:nvPr/>
        </p:nvSpPr>
        <p:spPr>
          <a:xfrm>
            <a:off x="628650" y="1123185"/>
            <a:ext cx="7886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Animation : constant QBC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7105325" y="4615069"/>
            <a:ext cx="4122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[°C]</a:t>
            </a:r>
            <a:endParaRPr lang="fr-BE" sz="1200" dirty="0"/>
          </a:p>
        </p:txBody>
      </p:sp>
      <p:pic>
        <p:nvPicPr>
          <p:cNvPr id="5" name="pfem_Qbc_w-2020-12-07_cons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844068"/>
            <a:ext cx="9144000" cy="3048000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F61D8BEA-83DC-1948-94BE-524691AAAD87}"/>
              </a:ext>
            </a:extLst>
          </p:cNvPr>
          <p:cNvSpPr txBox="1">
            <a:spLocks/>
          </p:cNvSpPr>
          <p:nvPr/>
        </p:nvSpPr>
        <p:spPr>
          <a:xfrm>
            <a:off x="628650" y="365127"/>
            <a:ext cx="7886700" cy="58037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>
                <a:solidFill>
                  <a:schemeClr val="tx1"/>
                </a:solidFill>
                <a:latin typeface="Gill Sans MT" panose="020B0502020104020203" pitchFamily="34" charset="0"/>
                <a:ea typeface="+mj-ea"/>
                <a:cs typeface="+mj-cs"/>
              </a:defRPr>
            </a:lvl1pPr>
          </a:lstStyle>
          <a:p>
            <a:r>
              <a:rPr lang="fr-FR"/>
              <a:t>QBC Example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3783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02764"/>
          </a:xfrm>
        </p:spPr>
        <p:txBody>
          <a:bodyPr/>
          <a:lstStyle/>
          <a:p>
            <a:r>
              <a:rPr lang="fr-FR" dirty="0" err="1"/>
              <a:t>Outline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t>2</a:t>
            </a:fld>
            <a:endParaRPr lang="fr-BE"/>
          </a:p>
        </p:txBody>
      </p:sp>
      <p:sp>
        <p:nvSpPr>
          <p:cNvPr id="5" name="ZoneTexte 4"/>
          <p:cNvSpPr txBox="1"/>
          <p:nvPr/>
        </p:nvSpPr>
        <p:spPr>
          <a:xfrm>
            <a:off x="762471" y="1344337"/>
            <a:ext cx="7619057" cy="325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fr-BE" b="1" dirty="0">
                <a:latin typeface="Gill Sans MT" panose="020B0502020104020203" pitchFamily="34" charset="0"/>
              </a:rPr>
              <a:t>Introduction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Gill Sans MT" panose="020B0502020104020203" pitchFamily="34" charset="0"/>
              </a:rPr>
              <a:t>Presenting FMB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Gill Sans MT" panose="020B0502020104020203" pitchFamily="34" charset="0"/>
              </a:rPr>
              <a:t>Modeling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endParaRPr lang="fr-BE" dirty="0">
              <a:latin typeface="Gill Sans MT" panose="020B0502020104020203" pitchFamily="34" charset="0"/>
            </a:endParaRP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fr-BE" b="1" dirty="0" err="1">
                <a:latin typeface="Gill Sans MT" panose="020B0502020104020203" pitchFamily="34" charset="0"/>
              </a:rPr>
              <a:t>Visit</a:t>
            </a:r>
            <a:r>
              <a:rPr lang="fr-BE" b="1" dirty="0">
                <a:latin typeface="Gill Sans MT" panose="020B0502020104020203" pitchFamily="34" charset="0"/>
              </a:rPr>
              <a:t> at UCL</a:t>
            </a: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endParaRPr lang="fr-BE" dirty="0">
              <a:latin typeface="Gill Sans MT" panose="020B0502020104020203" pitchFamily="34" charset="0"/>
            </a:endParaRP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fr-BE" b="1" dirty="0">
                <a:latin typeface="Gill Sans MT" panose="020B0502020104020203" pitchFamily="34" charset="0"/>
              </a:rPr>
              <a:t>New </a:t>
            </a:r>
            <a:r>
              <a:rPr lang="fr-BE" b="1" dirty="0" err="1">
                <a:latin typeface="Gill Sans MT" panose="020B0502020104020203" pitchFamily="34" charset="0"/>
              </a:rPr>
              <a:t>Heat</a:t>
            </a:r>
            <a:r>
              <a:rPr lang="fr-BE" b="1" dirty="0">
                <a:latin typeface="Gill Sans MT" panose="020B0502020104020203" pitchFamily="34" charset="0"/>
              </a:rPr>
              <a:t> </a:t>
            </a:r>
            <a:r>
              <a:rPr lang="fr-BE" b="1" dirty="0" err="1">
                <a:latin typeface="Gill Sans MT" panose="020B0502020104020203" pitchFamily="34" charset="0"/>
              </a:rPr>
              <a:t>Boundary</a:t>
            </a:r>
            <a:r>
              <a:rPr lang="fr-BE" b="1" dirty="0">
                <a:latin typeface="Gill Sans MT" panose="020B0502020104020203" pitchFamily="34" charset="0"/>
              </a:rPr>
              <a:t> Condition (QBC)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Gill Sans MT" panose="020B0502020104020203" pitchFamily="34" charset="0"/>
              </a:rPr>
              <a:t>Features and restrictions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Gill Sans MT" panose="020B0502020104020203" pitchFamily="34" charset="0"/>
              </a:rPr>
              <a:t>Example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Gill Sans MT" panose="020B0502020104020203" pitchFamily="34" charset="0"/>
              </a:rPr>
              <a:t>Tests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Gill Sans MT" panose="020B0502020104020203" pitchFamily="34" charset="0"/>
              </a:rPr>
              <a:t>Discretization Sensibility Analysis</a:t>
            </a:r>
            <a:endParaRPr lang="fr-BE" dirty="0">
              <a:latin typeface="Gill Sans MT" panose="020B0502020104020203" pitchFamily="34" charset="0"/>
            </a:endParaRPr>
          </a:p>
          <a:p>
            <a:pPr>
              <a:lnSpc>
                <a:spcPts val="1900"/>
              </a:lnSpc>
            </a:pPr>
            <a:endParaRPr lang="fr-BE" b="1" dirty="0">
              <a:latin typeface="Gill Sans MT" panose="020B0502020104020203" pitchFamily="34" charset="0"/>
            </a:endParaRP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fr-BE" b="1" dirty="0" err="1">
                <a:latin typeface="Gill Sans MT" panose="020B0502020104020203" pitchFamily="34" charset="0"/>
              </a:rPr>
              <a:t>Next</a:t>
            </a:r>
            <a:endParaRPr lang="fr-BE" b="1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94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64"/>
    </mc:Choice>
    <mc:Fallback xmlns="">
      <p:transition spd="slow" advTm="4464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pPr/>
              <a:t>20</a:t>
            </a:fld>
            <a:endParaRPr lang="fr-BE"/>
          </a:p>
        </p:txBody>
      </p:sp>
      <p:sp>
        <p:nvSpPr>
          <p:cNvPr id="7" name="ZoneTexte 6"/>
          <p:cNvSpPr txBox="1"/>
          <p:nvPr/>
        </p:nvSpPr>
        <p:spPr>
          <a:xfrm>
            <a:off x="628650" y="1123185"/>
            <a:ext cx="7886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Animation : parabolic QBC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7105325" y="4615069"/>
            <a:ext cx="4122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[°C]</a:t>
            </a:r>
            <a:endParaRPr lang="fr-BE" sz="1200" dirty="0"/>
          </a:p>
        </p:txBody>
      </p:sp>
      <p:pic>
        <p:nvPicPr>
          <p:cNvPr id="4" name="pfem_Qbc_w-2020-12-07_paraboli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844068"/>
            <a:ext cx="9144000" cy="304800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00D47A97-0204-9B40-94C9-FE1AE8A7D345}"/>
              </a:ext>
            </a:extLst>
          </p:cNvPr>
          <p:cNvSpPr txBox="1">
            <a:spLocks/>
          </p:cNvSpPr>
          <p:nvPr/>
        </p:nvSpPr>
        <p:spPr>
          <a:xfrm>
            <a:off x="628650" y="365127"/>
            <a:ext cx="7886700" cy="58037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>
                <a:solidFill>
                  <a:schemeClr val="tx1"/>
                </a:solidFill>
                <a:latin typeface="Gill Sans MT" panose="020B0502020104020203" pitchFamily="34" charset="0"/>
                <a:ea typeface="+mj-ea"/>
                <a:cs typeface="+mj-cs"/>
              </a:defRPr>
            </a:lvl1pPr>
          </a:lstStyle>
          <a:p>
            <a:r>
              <a:rPr lang="fr-FR"/>
              <a:t>QBC Example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2824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86" y="1355055"/>
            <a:ext cx="6533155" cy="356314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21166"/>
          </a:xfrm>
        </p:spPr>
        <p:txBody>
          <a:bodyPr/>
          <a:lstStyle/>
          <a:p>
            <a:r>
              <a:rPr lang="fr-FR" dirty="0" err="1"/>
              <a:t>Verification</a:t>
            </a:r>
            <a:r>
              <a:rPr lang="fr-FR" dirty="0"/>
              <a:t> : Budget Test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pPr/>
              <a:t>21</a:t>
            </a:fld>
            <a:endParaRPr lang="fr-BE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6336" y="1959561"/>
            <a:ext cx="2023269" cy="2028018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28650" y="936008"/>
            <a:ext cx="788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Impose </a:t>
            </a:r>
            <a:r>
              <a:rPr lang="en-US" dirty="0" err="1"/>
              <a:t>Q_Top</a:t>
            </a:r>
            <a:r>
              <a:rPr lang="en-US" dirty="0"/>
              <a:t> ; after 1sec (conductivity &gt;&gt;), check Temp at all 4 nodes.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628650" y="4734878"/>
            <a:ext cx="7886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Tests in</a:t>
            </a:r>
          </a:p>
          <a:p>
            <a:r>
              <a:rPr lang="en-US" dirty="0"/>
              <a:t>tests/thermal/onematerial_Q0_budget.py</a:t>
            </a:r>
          </a:p>
          <a:p>
            <a:r>
              <a:rPr lang="en-US" dirty="0"/>
              <a:t>tests/thermal/onematerial_Q0_budget-parabolic.py (push </a:t>
            </a:r>
            <a:r>
              <a:rPr lang="en-US" dirty="0" err="1"/>
              <a:t>nb</a:t>
            </a:r>
            <a:r>
              <a:rPr lang="en-US" dirty="0"/>
              <a:t> of Gauss Points to 3)</a:t>
            </a:r>
            <a:endParaRPr lang="fr-BE" dirty="0"/>
          </a:p>
          <a:p>
            <a:r>
              <a:rPr lang="en-US" dirty="0"/>
              <a:t>tests/thermal/onematerial_Q0_budget-elliptic.py (push </a:t>
            </a:r>
            <a:r>
              <a:rPr lang="en-US" dirty="0" err="1"/>
              <a:t>nb</a:t>
            </a:r>
            <a:r>
              <a:rPr lang="en-US" dirty="0"/>
              <a:t> of Gauss Points to 7)</a:t>
            </a:r>
            <a:endParaRPr lang="fr-BE" dirty="0"/>
          </a:p>
          <a:p>
            <a:r>
              <a:rPr lang="en-US" dirty="0"/>
              <a:t>tests/thermal/onematerial_Q0_budget-axisym.py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35647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"/>
          <a:stretch/>
        </p:blipFill>
        <p:spPr>
          <a:xfrm>
            <a:off x="419548" y="1516656"/>
            <a:ext cx="6473316" cy="314615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21166"/>
          </a:xfrm>
        </p:spPr>
        <p:txBody>
          <a:bodyPr/>
          <a:lstStyle/>
          <a:p>
            <a:r>
              <a:rPr lang="fr-FR" dirty="0" err="1"/>
              <a:t>Verification</a:t>
            </a:r>
            <a:r>
              <a:rPr lang="fr-FR" dirty="0"/>
              <a:t> : Budget Test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pPr/>
              <a:t>22</a:t>
            </a:fld>
            <a:endParaRPr lang="fr-BE"/>
          </a:p>
        </p:txBody>
      </p:sp>
      <p:sp>
        <p:nvSpPr>
          <p:cNvPr id="7" name="ZoneTexte 6"/>
          <p:cNvSpPr txBox="1"/>
          <p:nvPr/>
        </p:nvSpPr>
        <p:spPr>
          <a:xfrm>
            <a:off x="628650" y="936008"/>
            <a:ext cx="788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Impose </a:t>
            </a:r>
            <a:r>
              <a:rPr lang="en-US" dirty="0" err="1"/>
              <a:t>Q_Top</a:t>
            </a:r>
            <a:r>
              <a:rPr lang="en-US" dirty="0"/>
              <a:t> ; after 1sec (conductivity &gt;&gt;), check Temp at all 4 nodes.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628650" y="4734878"/>
            <a:ext cx="7886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Tests in</a:t>
            </a:r>
          </a:p>
          <a:p>
            <a:r>
              <a:rPr lang="en-US" dirty="0"/>
              <a:t>tests/thermal/onematerial_QT.py</a:t>
            </a:r>
          </a:p>
          <a:p>
            <a:r>
              <a:rPr lang="en-US" dirty="0"/>
              <a:t>tests/thermal/onematerial_QT-axisym.py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54514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015" y="1849673"/>
            <a:ext cx="7383626" cy="2143963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Discretisation</a:t>
            </a:r>
            <a:r>
              <a:rPr lang="fr-FR" dirty="0"/>
              <a:t> </a:t>
            </a:r>
            <a:r>
              <a:rPr lang="fr-FR" dirty="0" err="1"/>
              <a:t>Sensitivity</a:t>
            </a:r>
            <a:r>
              <a:rPr lang="fr-FR" dirty="0"/>
              <a:t> </a:t>
            </a:r>
            <a:r>
              <a:rPr lang="fr-FR" dirty="0" err="1"/>
              <a:t>Analysis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23</a:t>
            </a:fld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628649" y="838729"/>
            <a:ext cx="7886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Use the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same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case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than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for QBC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example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7757383" y="3536567"/>
            <a:ext cx="527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[°C]</a:t>
            </a:r>
          </a:p>
        </p:txBody>
      </p:sp>
      <p:cxnSp>
        <p:nvCxnSpPr>
          <p:cNvPr id="10" name="Connecteur droit 9"/>
          <p:cNvCxnSpPr/>
          <p:nvPr/>
        </p:nvCxnSpPr>
        <p:spPr>
          <a:xfrm flipV="1">
            <a:off x="5920869" y="1538545"/>
            <a:ext cx="1" cy="206828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 flipV="1">
            <a:off x="5915426" y="1538545"/>
            <a:ext cx="1469569" cy="547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>
          <a:xfrm flipH="1" flipV="1">
            <a:off x="7384995" y="1538545"/>
            <a:ext cx="5443" cy="206828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Connecteur droit 19"/>
          <p:cNvCxnSpPr/>
          <p:nvPr/>
        </p:nvCxnSpPr>
        <p:spPr>
          <a:xfrm>
            <a:off x="7387716" y="1744094"/>
            <a:ext cx="746654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Connecteur droit 21"/>
          <p:cNvCxnSpPr/>
          <p:nvPr/>
        </p:nvCxnSpPr>
        <p:spPr>
          <a:xfrm>
            <a:off x="935211" y="1745373"/>
            <a:ext cx="4980215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628649" y="1419105"/>
                <a:ext cx="120071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fr-BE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</m:acc>
                      <m:r>
                        <a:rPr lang="en-US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b="0" i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=7</m:t>
                      </m:r>
                      <m:r>
                        <a:rPr lang="en-US" b="0" i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dirty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49" y="1419105"/>
                <a:ext cx="1200713" cy="369332"/>
              </a:xfrm>
              <a:prstGeom prst="rect">
                <a:avLst/>
              </a:prstGeom>
              <a:blipFill>
                <a:blip r:embed="rId4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fr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ZoneTexte 12"/>
          <p:cNvSpPr txBox="1"/>
          <p:nvPr/>
        </p:nvSpPr>
        <p:spPr>
          <a:xfrm>
            <a:off x="628649" y="4478914"/>
            <a:ext cx="788670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fr-FR" altLang="fr-FR" dirty="0" err="1">
                <a:latin typeface="Gill Sans MT" panose="020B0502020104020203" pitchFamily="34" charset="0"/>
                <a:sym typeface="Wingdings" panose="05000000000000000000" pitchFamily="2" charset="2"/>
              </a:rPr>
              <a:t>We</a:t>
            </a:r>
            <a:r>
              <a:rPr lang="fr-FR" altLang="fr-FR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b="1" dirty="0">
                <a:latin typeface="Gill Sans MT" panose="020B0502020104020203" pitchFamily="34" charset="0"/>
                <a:sym typeface="Wingdings" panose="05000000000000000000" pitchFamily="2" charset="2"/>
              </a:rPr>
              <a:t>compare </a:t>
            </a:r>
            <a:r>
              <a:rPr lang="fr-FR" altLang="fr-FR" b="1" dirty="0" err="1">
                <a:latin typeface="Gill Sans MT" panose="020B0502020104020203" pitchFamily="34" charset="0"/>
                <a:sym typeface="Wingdings" panose="05000000000000000000" pitchFamily="2" charset="2"/>
              </a:rPr>
              <a:t>highest</a:t>
            </a:r>
            <a:r>
              <a:rPr lang="fr-FR" altLang="fr-FR" b="1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b="1" dirty="0" err="1">
                <a:latin typeface="Gill Sans MT" panose="020B0502020104020203" pitchFamily="34" charset="0"/>
                <a:sym typeface="Wingdings" panose="05000000000000000000" pitchFamily="2" charset="2"/>
              </a:rPr>
              <a:t>node</a:t>
            </a:r>
            <a:r>
              <a:rPr lang="fr-FR" altLang="fr-FR" b="1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b="1" dirty="0" err="1">
                <a:latin typeface="Gill Sans MT" panose="020B0502020104020203" pitchFamily="34" charset="0"/>
                <a:sym typeface="Wingdings" panose="05000000000000000000" pitchFamily="2" charset="2"/>
              </a:rPr>
              <a:t>temperature</a:t>
            </a:r>
            <a:r>
              <a:rPr lang="fr-FR" altLang="fr-FR" b="1" dirty="0">
                <a:latin typeface="Gill Sans MT" panose="020B0502020104020203" pitchFamily="34" charset="0"/>
                <a:sym typeface="Wingdings" panose="05000000000000000000" pitchFamily="2" charset="2"/>
              </a:rPr>
              <a:t> over the </a:t>
            </a:r>
            <a:r>
              <a:rPr lang="fr-FR" altLang="fr-FR" b="1" dirty="0" err="1">
                <a:latin typeface="Gill Sans MT" panose="020B0502020104020203" pitchFamily="34" charset="0"/>
                <a:sym typeface="Wingdings" panose="05000000000000000000" pitchFamily="2" charset="2"/>
              </a:rPr>
              <a:t>whole</a:t>
            </a:r>
            <a:r>
              <a:rPr lang="fr-FR" altLang="fr-FR" b="1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b="1" dirty="0" err="1">
                <a:latin typeface="Gill Sans MT" panose="020B0502020104020203" pitchFamily="34" charset="0"/>
                <a:sym typeface="Wingdings" panose="05000000000000000000" pitchFamily="2" charset="2"/>
              </a:rPr>
              <a:t>domain</a:t>
            </a:r>
            <a:r>
              <a:rPr lang="fr-FR" altLang="fr-FR" dirty="0">
                <a:latin typeface="Gill Sans MT" panose="020B0502020104020203" pitchFamily="34" charset="0"/>
                <a:sym typeface="Wingdings" panose="05000000000000000000" pitchFamily="2" charset="2"/>
              </a:rPr>
              <a:t>, for </a:t>
            </a:r>
            <a:r>
              <a:rPr lang="fr-FR" altLang="fr-FR" dirty="0" err="1">
                <a:latin typeface="Gill Sans MT" panose="020B0502020104020203" pitchFamily="34" charset="0"/>
                <a:sym typeface="Wingdings" panose="05000000000000000000" pitchFamily="2" charset="2"/>
              </a:rPr>
              <a:t>mesh</a:t>
            </a:r>
            <a:r>
              <a:rPr lang="fr-FR" altLang="fr-FR" dirty="0">
                <a:latin typeface="Gill Sans MT" panose="020B0502020104020203" pitchFamily="34" charset="0"/>
                <a:sym typeface="Wingdings" panose="05000000000000000000" pitchFamily="2" charset="2"/>
              </a:rPr>
              <a:t> and time </a:t>
            </a:r>
            <a:r>
              <a:rPr lang="fr-FR" altLang="fr-FR" dirty="0" err="1">
                <a:latin typeface="Gill Sans MT" panose="020B0502020104020203" pitchFamily="34" charset="0"/>
                <a:sym typeface="Wingdings" panose="05000000000000000000" pitchFamily="2" charset="2"/>
              </a:rPr>
              <a:t>refinements</a:t>
            </a:r>
            <a:r>
              <a:rPr lang="fr-FR" altLang="fr-FR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dirty="0" err="1">
                <a:latin typeface="Gill Sans MT" panose="020B0502020104020203" pitchFamily="34" charset="0"/>
                <a:sym typeface="Wingdings" panose="05000000000000000000" pitchFamily="2" charset="2"/>
              </a:rPr>
              <a:t>around</a:t>
            </a:r>
            <a:r>
              <a:rPr lang="fr-FR" altLang="fr-FR" dirty="0">
                <a:latin typeface="Gill Sans MT" panose="020B0502020104020203" pitchFamily="34" charset="0"/>
                <a:sym typeface="Wingdings" panose="05000000000000000000" pitchFamily="2" charset="2"/>
              </a:rPr>
              <a:t> the </a:t>
            </a:r>
            <a:r>
              <a:rPr lang="fr-FR" altLang="fr-FR" dirty="0" err="1">
                <a:latin typeface="Gill Sans MT" panose="020B0502020104020203" pitchFamily="34" charset="0"/>
                <a:sym typeface="Wingdings" panose="05000000000000000000" pitchFamily="2" charset="2"/>
              </a:rPr>
              <a:t>ones</a:t>
            </a:r>
            <a:r>
              <a:rPr lang="fr-FR" altLang="fr-FR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dirty="0" err="1">
                <a:latin typeface="Gill Sans MT" panose="020B0502020104020203" pitchFamily="34" charset="0"/>
                <a:sym typeface="Wingdings" panose="05000000000000000000" pitchFamily="2" charset="2"/>
              </a:rPr>
              <a:t>from</a:t>
            </a:r>
            <a:r>
              <a:rPr lang="fr-FR" altLang="fr-FR" dirty="0">
                <a:latin typeface="Gill Sans MT" panose="020B0502020104020203" pitchFamily="34" charset="0"/>
                <a:sym typeface="Wingdings" panose="05000000000000000000" pitchFamily="2" charset="2"/>
              </a:rPr>
              <a:t> QBC </a:t>
            </a:r>
            <a:r>
              <a:rPr lang="fr-FR" altLang="fr-FR" dirty="0" err="1">
                <a:latin typeface="Gill Sans MT" panose="020B0502020104020203" pitchFamily="34" charset="0"/>
                <a:sym typeface="Wingdings" panose="05000000000000000000" pitchFamily="2" charset="2"/>
              </a:rPr>
              <a:t>example</a:t>
            </a:r>
            <a:r>
              <a:rPr lang="fr-FR" altLang="fr-FR" dirty="0">
                <a:latin typeface="Gill Sans MT" panose="020B0502020104020203" pitchFamily="34" charset="0"/>
                <a:sym typeface="Wingdings" panose="05000000000000000000" pitchFamily="2" charset="2"/>
              </a:rPr>
              <a:t> (</a:t>
            </a:r>
            <a:r>
              <a:rPr lang="fr-FR" altLang="fr-FR" dirty="0" err="1">
                <a:latin typeface="Gill Sans MT" panose="020B0502020104020203" pitchFamily="34" charset="0"/>
                <a:sym typeface="Wingdings" panose="05000000000000000000" pitchFamily="2" charset="2"/>
              </a:rPr>
              <a:t>which</a:t>
            </a:r>
            <a:r>
              <a:rPr lang="fr-FR" altLang="fr-FR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dirty="0" err="1">
                <a:latin typeface="Gill Sans MT" panose="020B0502020104020203" pitchFamily="34" charset="0"/>
                <a:sym typeface="Wingdings" panose="05000000000000000000" pitchFamily="2" charset="2"/>
              </a:rPr>
              <a:t>had</a:t>
            </a:r>
            <a:r>
              <a:rPr lang="fr-FR" altLang="fr-FR" dirty="0">
                <a:latin typeface="Gill Sans MT" panose="020B0502020104020203" pitchFamily="34" charset="0"/>
                <a:sym typeface="Wingdings" panose="05000000000000000000" pitchFamily="2" charset="2"/>
              </a:rPr>
              <a:t> a </a:t>
            </a:r>
            <a:r>
              <a:rPr lang="fr-FR" altLang="fr-FR" dirty="0" err="1">
                <a:latin typeface="Gill Sans MT" panose="020B0502020104020203" pitchFamily="34" charset="0"/>
                <a:sym typeface="Wingdings" panose="05000000000000000000" pitchFamily="2" charset="2"/>
              </a:rPr>
              <a:t>characteristic</a:t>
            </a:r>
            <a:r>
              <a:rPr lang="fr-FR" altLang="fr-FR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dirty="0" err="1">
                <a:latin typeface="Gill Sans MT" panose="020B0502020104020203" pitchFamily="34" charset="0"/>
                <a:sym typeface="Wingdings" panose="05000000000000000000" pitchFamily="2" charset="2"/>
              </a:rPr>
              <a:t>length</a:t>
            </a:r>
            <a:r>
              <a:rPr lang="fr-FR" altLang="fr-FR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dirty="0" err="1">
                <a:latin typeface="Gill Sans MT" panose="020B0502020104020203" pitchFamily="34" charset="0"/>
                <a:sym typeface="Wingdings" panose="05000000000000000000" pitchFamily="2" charset="2"/>
              </a:rPr>
              <a:t>mesh</a:t>
            </a:r>
            <a:r>
              <a:rPr lang="fr-FR" altLang="fr-FR" dirty="0">
                <a:latin typeface="Gill Sans MT" panose="020B0502020104020203" pitchFamily="34" charset="0"/>
                <a:sym typeface="Wingdings" panose="05000000000000000000" pitchFamily="2" charset="2"/>
              </a:rPr>
              <a:t> of 1mm and a time </a:t>
            </a:r>
            <a:r>
              <a:rPr lang="fr-FR" altLang="fr-FR" dirty="0" err="1">
                <a:latin typeface="Gill Sans MT" panose="020B0502020104020203" pitchFamily="34" charset="0"/>
                <a:sym typeface="Wingdings" panose="05000000000000000000" pitchFamily="2" charset="2"/>
              </a:rPr>
              <a:t>increment</a:t>
            </a:r>
            <a:r>
              <a:rPr lang="fr-FR" altLang="fr-FR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dirty="0" err="1">
                <a:latin typeface="Gill Sans MT" panose="020B0502020104020203" pitchFamily="34" charset="0"/>
                <a:sym typeface="Wingdings" panose="05000000000000000000" pitchFamily="2" charset="2"/>
              </a:rPr>
              <a:t>dt</a:t>
            </a:r>
            <a:r>
              <a:rPr lang="fr-FR" altLang="fr-FR" dirty="0">
                <a:latin typeface="Gill Sans MT" panose="020B0502020104020203" pitchFamily="34" charset="0"/>
                <a:sym typeface="Wingdings" panose="05000000000000000000" pitchFamily="2" charset="2"/>
              </a:rPr>
              <a:t>=0.1s)</a:t>
            </a:r>
          </a:p>
          <a:p>
            <a:pPr marL="0" lvl="1"/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Test 3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mesh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refinements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,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with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caracteristic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lengths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5mm, 1mm, 0.5mm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Test 3 time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refinements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,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with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time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increment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dt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0.5s, 0.1s, 0.02s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 9 cases in total</a:t>
            </a:r>
          </a:p>
        </p:txBody>
      </p:sp>
    </p:spTree>
    <p:extLst>
      <p:ext uri="{BB962C8B-B14F-4D97-AF65-F5344CB8AC3E}">
        <p14:creationId xmlns:p14="http://schemas.microsoft.com/office/powerpoint/2010/main" val="15832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mesh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dt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24</a:t>
            </a:fld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027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mesh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dt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25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91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mesh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dt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26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72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dt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mesh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27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80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dt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mesh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28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56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dt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mesh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29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44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02764"/>
          </a:xfrm>
        </p:spPr>
        <p:txBody>
          <a:bodyPr/>
          <a:lstStyle/>
          <a:p>
            <a:r>
              <a:rPr lang="fr-FR" dirty="0" err="1"/>
              <a:t>Outline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t>3</a:t>
            </a:fld>
            <a:endParaRPr lang="fr-BE"/>
          </a:p>
        </p:txBody>
      </p:sp>
      <p:sp>
        <p:nvSpPr>
          <p:cNvPr id="5" name="ZoneTexte 4"/>
          <p:cNvSpPr txBox="1"/>
          <p:nvPr/>
        </p:nvSpPr>
        <p:spPr>
          <a:xfrm>
            <a:off x="762471" y="1344337"/>
            <a:ext cx="7619057" cy="325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fr-BE" b="1" dirty="0">
                <a:latin typeface="Gill Sans MT" panose="020B0502020104020203" pitchFamily="34" charset="0"/>
              </a:rPr>
              <a:t>Introduction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Gill Sans MT" panose="020B0502020104020203" pitchFamily="34" charset="0"/>
              </a:rPr>
              <a:t>Presenting FMB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Gill Sans MT" panose="020B0502020104020203" pitchFamily="34" charset="0"/>
              </a:rPr>
              <a:t>Modeling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endParaRPr lang="fr-BE" dirty="0">
              <a:latin typeface="Gill Sans MT" panose="020B0502020104020203" pitchFamily="34" charset="0"/>
            </a:endParaRP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fr-BE" b="1" dirty="0" err="1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Visit</a:t>
            </a:r>
            <a:r>
              <a:rPr lang="fr-BE" b="1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 at UCL</a:t>
            </a: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endParaRPr lang="fr-BE" dirty="0">
              <a:solidFill>
                <a:schemeClr val="bg1">
                  <a:lumMod val="50000"/>
                </a:schemeClr>
              </a:solidFill>
              <a:latin typeface="Gill Sans MT" panose="020B0502020104020203" pitchFamily="34" charset="0"/>
            </a:endParaRP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fr-BE" b="1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New </a:t>
            </a:r>
            <a:r>
              <a:rPr lang="fr-BE" b="1" dirty="0" err="1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Heat</a:t>
            </a:r>
            <a:r>
              <a:rPr lang="fr-BE" b="1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fr-BE" b="1" dirty="0" err="1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Boundary</a:t>
            </a:r>
            <a:r>
              <a:rPr lang="fr-BE" b="1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 Condition (QBC)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Features and restrictions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Example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Tests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Discretization Sensibility Analysis</a:t>
            </a:r>
            <a:endParaRPr lang="fr-BE" dirty="0">
              <a:solidFill>
                <a:schemeClr val="bg1">
                  <a:lumMod val="50000"/>
                </a:schemeClr>
              </a:solidFill>
              <a:latin typeface="Gill Sans MT" panose="020B0502020104020203" pitchFamily="34" charset="0"/>
            </a:endParaRPr>
          </a:p>
          <a:p>
            <a:pPr>
              <a:lnSpc>
                <a:spcPts val="1900"/>
              </a:lnSpc>
            </a:pPr>
            <a:endParaRPr lang="fr-BE" b="1" dirty="0">
              <a:solidFill>
                <a:schemeClr val="bg1">
                  <a:lumMod val="50000"/>
                </a:schemeClr>
              </a:solidFill>
              <a:latin typeface="Gill Sans MT" panose="020B0502020104020203" pitchFamily="34" charset="0"/>
            </a:endParaRP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fr-BE" b="1" dirty="0" err="1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Next</a:t>
            </a:r>
            <a:endParaRPr lang="fr-BE" b="1" dirty="0">
              <a:solidFill>
                <a:schemeClr val="bg1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72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64"/>
    </mc:Choice>
    <mc:Fallback xmlns="">
      <p:transition spd="slow" advTm="4464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02764"/>
          </a:xfrm>
        </p:spPr>
        <p:txBody>
          <a:bodyPr/>
          <a:lstStyle/>
          <a:p>
            <a:r>
              <a:rPr lang="fr-FR" dirty="0" err="1"/>
              <a:t>Outline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t>30</a:t>
            </a:fld>
            <a:endParaRPr lang="fr-BE"/>
          </a:p>
        </p:txBody>
      </p:sp>
      <p:sp>
        <p:nvSpPr>
          <p:cNvPr id="5" name="ZoneTexte 4"/>
          <p:cNvSpPr txBox="1"/>
          <p:nvPr/>
        </p:nvSpPr>
        <p:spPr>
          <a:xfrm>
            <a:off x="762471" y="1344337"/>
            <a:ext cx="7619057" cy="325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fr-BE" b="1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Introduction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Presenting FMB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Modeling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endParaRPr lang="fr-BE" dirty="0">
              <a:solidFill>
                <a:schemeClr val="bg1">
                  <a:lumMod val="50000"/>
                </a:schemeClr>
              </a:solidFill>
              <a:latin typeface="Gill Sans MT" panose="020B0502020104020203" pitchFamily="34" charset="0"/>
            </a:endParaRP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fr-BE" b="1" dirty="0" err="1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Visit</a:t>
            </a:r>
            <a:r>
              <a:rPr lang="fr-BE" b="1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 at UCL</a:t>
            </a: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endParaRPr lang="fr-BE" dirty="0">
              <a:solidFill>
                <a:schemeClr val="bg1">
                  <a:lumMod val="50000"/>
                </a:schemeClr>
              </a:solidFill>
              <a:latin typeface="Gill Sans MT" panose="020B0502020104020203" pitchFamily="34" charset="0"/>
            </a:endParaRP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fr-BE" b="1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New </a:t>
            </a:r>
            <a:r>
              <a:rPr lang="fr-BE" b="1" dirty="0" err="1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Heat</a:t>
            </a:r>
            <a:r>
              <a:rPr lang="fr-BE" b="1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fr-BE" b="1" dirty="0" err="1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Boundary</a:t>
            </a:r>
            <a:r>
              <a:rPr lang="fr-BE" b="1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 Condition (QBC)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Features and restrictions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Example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Tests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Discretization Sensibility Analysis</a:t>
            </a:r>
            <a:endParaRPr lang="fr-BE" dirty="0">
              <a:solidFill>
                <a:schemeClr val="bg1">
                  <a:lumMod val="50000"/>
                </a:schemeClr>
              </a:solidFill>
              <a:latin typeface="Gill Sans MT" panose="020B0502020104020203" pitchFamily="34" charset="0"/>
            </a:endParaRPr>
          </a:p>
          <a:p>
            <a:pPr>
              <a:lnSpc>
                <a:spcPts val="1900"/>
              </a:lnSpc>
            </a:pPr>
            <a:endParaRPr lang="fr-BE" b="1" dirty="0">
              <a:latin typeface="Gill Sans MT" panose="020B0502020104020203" pitchFamily="34" charset="0"/>
            </a:endParaRP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fr-BE" b="1" dirty="0" err="1">
                <a:latin typeface="Gill Sans MT" panose="020B0502020104020203" pitchFamily="34" charset="0"/>
              </a:rPr>
              <a:t>Next</a:t>
            </a:r>
            <a:endParaRPr lang="fr-BE" b="1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67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64"/>
    </mc:Choice>
    <mc:Fallback xmlns="">
      <p:transition spd="slow" advTm="4464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Next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31</a:t>
            </a:fld>
            <a:endParaRPr lang="fr-FR" dirty="0"/>
          </a:p>
        </p:txBody>
      </p:sp>
      <p:pic>
        <p:nvPicPr>
          <p:cNvPr id="5" name="pfem_Qbc_w-2020-12-07_coars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2126927"/>
            <a:ext cx="9144000" cy="304800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628650" y="1166882"/>
            <a:ext cx="7886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Correct newly found bug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Only for coarse mesh (checked that all other parameters const)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bottom temperature is not fixed while there is a surface QBC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37692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27151"/>
          </a:xfrm>
        </p:spPr>
        <p:txBody>
          <a:bodyPr/>
          <a:lstStyle/>
          <a:p>
            <a:r>
              <a:rPr lang="fr-FR" dirty="0" err="1"/>
              <a:t>Next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32</a:t>
            </a:fld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628650" y="1089452"/>
            <a:ext cx="78867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ESAFORM 2021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Present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a simulation of spot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welding</a:t>
            </a:r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For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that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: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CuPyDo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coupling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Metafor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-PFEM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working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with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QBC</a:t>
            </a:r>
          </a:p>
          <a:p>
            <a:pPr marL="0" lvl="1"/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  <a:p>
            <a:pPr marL="0" lvl="1"/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Next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steps</a:t>
            </a:r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Compare QBC max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temp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(t). 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with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another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software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File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Merge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Request</a:t>
            </a:r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Start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using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Metafor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, and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make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first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CupyDo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tests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Ask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Mariano for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advice</a:t>
            </a:r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  <a:p>
            <a:pPr marL="0" lvl="1"/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  <a:p>
            <a:pPr marL="0" lvl="1"/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50445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519764" y="2838817"/>
            <a:ext cx="7886700" cy="947738"/>
          </a:xfrm>
        </p:spPr>
        <p:txBody>
          <a:bodyPr>
            <a:normAutofit/>
          </a:bodyPr>
          <a:lstStyle/>
          <a:p>
            <a:pPr algn="ctr"/>
            <a:r>
              <a:rPr lang="fr-FR" sz="3200" dirty="0">
                <a:latin typeface="Gill Sans MT" panose="020B0502020104020203" pitchFamily="34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18991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78"/>
    </mc:Choice>
    <mc:Fallback xmlns="">
      <p:transition spd="slow" advTm="2678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mesh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dt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34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08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mesh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dt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35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38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mesh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dt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36</a:t>
            </a:fld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01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mesh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dt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37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95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mesh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dt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38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38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mesh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dt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39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8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21166"/>
          </a:xfrm>
        </p:spPr>
        <p:txBody>
          <a:bodyPr/>
          <a:lstStyle/>
          <a:p>
            <a:r>
              <a:rPr lang="fr-FR" dirty="0"/>
              <a:t>FMB</a:t>
            </a:r>
          </a:p>
        </p:txBody>
      </p:sp>
      <p:pic>
        <p:nvPicPr>
          <p:cNvPr id="24578" name="Picture 2" descr="FMB_bas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650" y="1096145"/>
            <a:ext cx="369570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4982682" y="3376922"/>
            <a:ext cx="26957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Schéma du procédé [document </a:t>
            </a:r>
            <a:r>
              <a:rPr lang="fr-FR" sz="1200" dirty="0" err="1"/>
              <a:t>kickoff</a:t>
            </a:r>
            <a:r>
              <a:rPr lang="fr-FR" sz="1200" dirty="0"/>
              <a:t>]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628650" y="1040804"/>
            <a:ext cx="4069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General Concept: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Heat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generated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by friction, by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rotating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tool</a:t>
            </a:r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Heat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conducts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through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steel</a:t>
            </a:r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Aluminium close to the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steel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melts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and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binds</a:t>
            </a:r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09857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mesh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dt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40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84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mesh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dt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41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770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mesh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dt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42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65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dt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mesh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43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15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dt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mesh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44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31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dt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mesh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45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76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dt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mesh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46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38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dt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mesh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47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48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dt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mesh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48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45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dt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mesh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49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18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21166"/>
          </a:xfrm>
        </p:spPr>
        <p:txBody>
          <a:bodyPr/>
          <a:lstStyle/>
          <a:p>
            <a:r>
              <a:rPr lang="fr-FR" dirty="0"/>
              <a:t>FMB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5</a:t>
            </a:fld>
            <a:endParaRPr lang="fr-FR" dirty="0"/>
          </a:p>
        </p:txBody>
      </p:sp>
      <p:pic>
        <p:nvPicPr>
          <p:cNvPr id="24578" name="Picture 2" descr="FMB_bas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650" y="1096145"/>
            <a:ext cx="369570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5429" y="3872339"/>
            <a:ext cx="1885042" cy="2446929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4982682" y="3376922"/>
            <a:ext cx="26957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Schéma du procédé [document </a:t>
            </a:r>
            <a:r>
              <a:rPr lang="fr-FR" sz="1200" dirty="0" err="1"/>
              <a:t>kickoff</a:t>
            </a:r>
            <a:r>
              <a:rPr lang="fr-FR" sz="1200" dirty="0"/>
              <a:t>]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5515429" y="6259811"/>
            <a:ext cx="1866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Exemple de Hot </a:t>
            </a:r>
            <a:r>
              <a:rPr lang="fr-FR" sz="1200" dirty="0" err="1"/>
              <a:t>Tearing</a:t>
            </a:r>
            <a:endParaRPr lang="fr-FR" sz="1200" dirty="0"/>
          </a:p>
          <a:p>
            <a:pPr algn="ctr"/>
            <a:r>
              <a:rPr lang="fr-FR" sz="1200" dirty="0"/>
              <a:t>[document </a:t>
            </a:r>
            <a:r>
              <a:rPr lang="fr-FR" sz="1200" dirty="0" err="1"/>
              <a:t>kickoff</a:t>
            </a:r>
            <a:r>
              <a:rPr lang="fr-FR" sz="1200" dirty="0"/>
              <a:t>]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628650" y="1040804"/>
            <a:ext cx="4069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General Concept: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Heat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generated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by friction, by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rotating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tool</a:t>
            </a:r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Heat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conducts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through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steel</a:t>
            </a:r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Aluminium close to the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steel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melts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and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binds</a:t>
            </a:r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28650" y="3877677"/>
            <a:ext cx="406908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Aim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of the simulation: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Avoid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hot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tearing</a:t>
            </a:r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Find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optimal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welding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parameters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for a large set of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metal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variants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and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thicknesses</a:t>
            </a:r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94178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dt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mesh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50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3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80376"/>
          </a:xfrm>
        </p:spPr>
        <p:txBody>
          <a:bodyPr/>
          <a:lstStyle/>
          <a:p>
            <a:r>
              <a:rPr lang="fr-FR" dirty="0" err="1"/>
              <a:t>Given</a:t>
            </a:r>
            <a:r>
              <a:rPr lang="fr-FR" dirty="0"/>
              <a:t> </a:t>
            </a:r>
            <a:r>
              <a:rPr lang="fr-FR" dirty="0" err="1"/>
              <a:t>dt</a:t>
            </a:r>
            <a:r>
              <a:rPr lang="fr-FR" dirty="0"/>
              <a:t>, </a:t>
            </a:r>
            <a:r>
              <a:rPr lang="fr-FR" dirty="0" err="1"/>
              <a:t>refining</a:t>
            </a:r>
            <a:r>
              <a:rPr lang="fr-FR" dirty="0"/>
              <a:t> </a:t>
            </a:r>
            <a:r>
              <a:rPr lang="fr-FR" dirty="0" err="1"/>
              <a:t>mesh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51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281"/>
            <a:ext cx="9144000" cy="487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28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21166"/>
          </a:xfrm>
        </p:spPr>
        <p:txBody>
          <a:bodyPr/>
          <a:lstStyle/>
          <a:p>
            <a:r>
              <a:rPr lang="fr-FR" dirty="0"/>
              <a:t>FMB </a:t>
            </a:r>
            <a:r>
              <a:rPr lang="fr-FR" dirty="0" err="1"/>
              <a:t>simulaiton</a:t>
            </a:r>
            <a:r>
              <a:rPr lang="fr-FR" dirty="0"/>
              <a:t>: state of the art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pPr/>
              <a:t>6</a:t>
            </a:fld>
            <a:endParaRPr lang="fr-BE"/>
          </a:p>
        </p:txBody>
      </p:sp>
      <p:sp>
        <p:nvSpPr>
          <p:cNvPr id="6" name="ZoneTexte 5"/>
          <p:cNvSpPr txBox="1"/>
          <p:nvPr/>
        </p:nvSpPr>
        <p:spPr>
          <a:xfrm>
            <a:off x="628650" y="1181186"/>
            <a:ext cx="78867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Crucifix, 2015 :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FEM model (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Abaqus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)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purely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thermical</a:t>
            </a:r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No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mechanical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coupling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,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limited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comprehension</a:t>
            </a:r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Need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a more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advanced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model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including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mechanics</a:t>
            </a:r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  <a:p>
            <a:pPr marL="0" lvl="1"/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Jimenez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-Mena, 2017 :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Uses a thermo-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mechanic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model and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finds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a hot-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tearing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problem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solution for FMB of DP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Steel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- Al 6061, but the solution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is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not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reliably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generalizable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for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other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materials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.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  <a:p>
            <a:pPr marL="0" lvl="1"/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The FMB model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should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include</a:t>
            </a:r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The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Melting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Pool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Fluid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mechanics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and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thermics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(convection) in the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melting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pool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The phase changes,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so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the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melting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pool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boundary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changes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The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fact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that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solidifying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at the interface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permits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load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transfer</a:t>
            </a:r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96503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73128"/>
          </a:xfrm>
        </p:spPr>
        <p:txBody>
          <a:bodyPr/>
          <a:lstStyle/>
          <a:p>
            <a:r>
              <a:rPr lang="fr-FR" dirty="0" err="1"/>
              <a:t>Modeling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628650" y="958195"/>
            <a:ext cx="78867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Only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the Al part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is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to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be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modeled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in PFEM (double phase change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with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mobile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boundary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)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The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rest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is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modeled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in FEM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with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Metafor</a:t>
            </a:r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FEM-PFEM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coupling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will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be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done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with</a:t>
            </a:r>
            <a:r>
              <a:rPr lang="fr-FR" altLang="fr-FR" sz="2000" dirty="0">
                <a:latin typeface="Gill Sans MT" panose="020B0502020104020203" pitchFamily="34" charset="0"/>
                <a:sym typeface="Wingdings" panose="05000000000000000000" pitchFamily="2" charset="2"/>
              </a:rPr>
              <a:t> </a:t>
            </a:r>
            <a:r>
              <a:rPr lang="fr-FR" altLang="fr-FR" sz="2000" dirty="0" err="1">
                <a:latin typeface="Gill Sans MT" panose="020B0502020104020203" pitchFamily="34" charset="0"/>
                <a:sym typeface="Wingdings" panose="05000000000000000000" pitchFamily="2" charset="2"/>
              </a:rPr>
              <a:t>CuPyDo</a:t>
            </a:r>
            <a:endParaRPr lang="fr-FR" altLang="fr-FR" sz="2000" dirty="0">
              <a:latin typeface="Gill Sans MT" panose="020B0502020104020203" pitchFamily="34" charset="0"/>
              <a:sym typeface="Wingdings" panose="05000000000000000000" pitchFamily="2" charset="2"/>
            </a:endParaRPr>
          </a:p>
        </p:txBody>
      </p:sp>
      <p:pic>
        <p:nvPicPr>
          <p:cNvPr id="21506" name="Imag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7187"/>
            <a:ext cx="5029200" cy="345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896" y="3170888"/>
            <a:ext cx="3657821" cy="291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26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02764"/>
          </a:xfrm>
        </p:spPr>
        <p:txBody>
          <a:bodyPr/>
          <a:lstStyle/>
          <a:p>
            <a:r>
              <a:rPr lang="fr-FR" dirty="0" err="1"/>
              <a:t>Outline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t>8</a:t>
            </a:fld>
            <a:endParaRPr lang="fr-BE"/>
          </a:p>
        </p:txBody>
      </p:sp>
      <p:sp>
        <p:nvSpPr>
          <p:cNvPr id="5" name="ZoneTexte 4"/>
          <p:cNvSpPr txBox="1"/>
          <p:nvPr/>
        </p:nvSpPr>
        <p:spPr>
          <a:xfrm>
            <a:off x="762471" y="1344337"/>
            <a:ext cx="7619057" cy="325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fr-BE" b="1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Introduction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Presenting FMB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Modeling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endParaRPr lang="fr-BE" dirty="0">
              <a:latin typeface="Gill Sans MT" panose="020B0502020104020203" pitchFamily="34" charset="0"/>
            </a:endParaRP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fr-BE" b="1" dirty="0" err="1">
                <a:latin typeface="Gill Sans MT" panose="020B0502020104020203" pitchFamily="34" charset="0"/>
              </a:rPr>
              <a:t>Visit</a:t>
            </a:r>
            <a:r>
              <a:rPr lang="fr-BE" b="1" dirty="0">
                <a:latin typeface="Gill Sans MT" panose="020B0502020104020203" pitchFamily="34" charset="0"/>
              </a:rPr>
              <a:t> at UCL</a:t>
            </a: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endParaRPr lang="fr-BE" dirty="0">
              <a:latin typeface="Gill Sans MT" panose="020B0502020104020203" pitchFamily="34" charset="0"/>
            </a:endParaRP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fr-BE" b="1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New </a:t>
            </a:r>
            <a:r>
              <a:rPr lang="fr-BE" b="1" dirty="0" err="1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Heat</a:t>
            </a:r>
            <a:r>
              <a:rPr lang="fr-BE" b="1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 </a:t>
            </a:r>
            <a:r>
              <a:rPr lang="fr-BE" b="1" dirty="0" err="1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Boundary</a:t>
            </a:r>
            <a:r>
              <a:rPr lang="fr-BE" b="1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 Condition (QBC)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Features and restrictions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Example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Tests</a:t>
            </a:r>
          </a:p>
          <a:p>
            <a:pPr marL="742950" lvl="1" indent="-285750">
              <a:lnSpc>
                <a:spcPts val="1900"/>
              </a:lnSpc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Discretization Sensibility Analysis</a:t>
            </a:r>
            <a:endParaRPr lang="fr-BE" dirty="0">
              <a:solidFill>
                <a:schemeClr val="bg1">
                  <a:lumMod val="50000"/>
                </a:schemeClr>
              </a:solidFill>
              <a:latin typeface="Gill Sans MT" panose="020B0502020104020203" pitchFamily="34" charset="0"/>
            </a:endParaRPr>
          </a:p>
          <a:p>
            <a:pPr>
              <a:lnSpc>
                <a:spcPts val="1900"/>
              </a:lnSpc>
            </a:pPr>
            <a:endParaRPr lang="fr-BE" b="1" dirty="0">
              <a:solidFill>
                <a:schemeClr val="bg1">
                  <a:lumMod val="50000"/>
                </a:schemeClr>
              </a:solidFill>
              <a:latin typeface="Gill Sans MT" panose="020B0502020104020203" pitchFamily="34" charset="0"/>
            </a:endParaRPr>
          </a:p>
          <a:p>
            <a:pPr marL="285750" indent="-285750">
              <a:lnSpc>
                <a:spcPts val="1900"/>
              </a:lnSpc>
              <a:buFont typeface="Arial" panose="020B0604020202020204" pitchFamily="34" charset="0"/>
              <a:buChar char="•"/>
            </a:pPr>
            <a:r>
              <a:rPr lang="fr-BE" b="1" dirty="0" err="1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rPr>
              <a:t>Next</a:t>
            </a:r>
            <a:endParaRPr lang="fr-BE" b="1" dirty="0">
              <a:solidFill>
                <a:schemeClr val="bg1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73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64"/>
    </mc:Choice>
    <mc:Fallback xmlns="">
      <p:transition spd="slow" advTm="4464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21166"/>
          </a:xfrm>
        </p:spPr>
        <p:txBody>
          <a:bodyPr/>
          <a:lstStyle/>
          <a:p>
            <a:r>
              <a:rPr lang="fr-FR" dirty="0"/>
              <a:t>Visite à l’UCL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DAEBF-3D7E-43E5-9526-DA6246F5CF42}" type="slidenum">
              <a:rPr lang="fr-BE" smtClean="0"/>
              <a:pPr/>
              <a:t>9</a:t>
            </a:fld>
            <a:endParaRPr lang="fr-BE"/>
          </a:p>
        </p:txBody>
      </p:sp>
      <p:sp>
        <p:nvSpPr>
          <p:cNvPr id="4" name="ZoneTexte 3"/>
          <p:cNvSpPr txBox="1"/>
          <p:nvPr/>
        </p:nvSpPr>
        <p:spPr>
          <a:xfrm>
            <a:off x="628650" y="1085223"/>
            <a:ext cx="788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Visited welding tests at UCL with Eduardo on September 30th</a:t>
            </a:r>
            <a:endParaRPr lang="fr-BE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50536" y="1624477"/>
            <a:ext cx="6842926" cy="4561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87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07"/>
    </mc:Choice>
    <mc:Fallback xmlns="">
      <p:transition spd="slow" advTm="19507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12333</TotalTime>
  <Words>1767</Words>
  <Application>Microsoft Macintosh PowerPoint</Application>
  <PresentationFormat>Affichage à l'écran (4:3)</PresentationFormat>
  <Paragraphs>400</Paragraphs>
  <Slides>51</Slides>
  <Notes>45</Notes>
  <HiddenSlides>0</HiddenSlides>
  <MMClips>5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51</vt:i4>
      </vt:variant>
    </vt:vector>
  </HeadingPairs>
  <TitlesOfParts>
    <vt:vector size="58" baseType="lpstr">
      <vt:lpstr>Arial</vt:lpstr>
      <vt:lpstr>Calibri</vt:lpstr>
      <vt:lpstr>Calibri Light</vt:lpstr>
      <vt:lpstr>Cambria Math</vt:lpstr>
      <vt:lpstr>Courier New</vt:lpstr>
      <vt:lpstr>Gill Sans MT</vt:lpstr>
      <vt:lpstr>Thème Office</vt:lpstr>
      <vt:lpstr>Friction Melt Bonding (FMB) with PFEM – Avancement</vt:lpstr>
      <vt:lpstr>Outline</vt:lpstr>
      <vt:lpstr>Outline</vt:lpstr>
      <vt:lpstr>FMB</vt:lpstr>
      <vt:lpstr>FMB</vt:lpstr>
      <vt:lpstr>FMB simulaiton: state of the art</vt:lpstr>
      <vt:lpstr>Modeling</vt:lpstr>
      <vt:lpstr>Outline</vt:lpstr>
      <vt:lpstr>Visite à l’UCL</vt:lpstr>
      <vt:lpstr>Visite à l’UCL</vt:lpstr>
      <vt:lpstr>Visite à l’UCL</vt:lpstr>
      <vt:lpstr>Visite à l’UCL</vt:lpstr>
      <vt:lpstr>Visite à l’UCL</vt:lpstr>
      <vt:lpstr>Visite à l’UCL</vt:lpstr>
      <vt:lpstr>Visite à l’UCL</vt:lpstr>
      <vt:lpstr>Outline</vt:lpstr>
      <vt:lpstr>New Heat Boundary Condition (QBC)</vt:lpstr>
      <vt:lpstr>QBC Example</vt:lpstr>
      <vt:lpstr>Présentation PowerPoint</vt:lpstr>
      <vt:lpstr>Présentation PowerPoint</vt:lpstr>
      <vt:lpstr>Verification : Budget Test</vt:lpstr>
      <vt:lpstr>Verification : Budget Test</vt:lpstr>
      <vt:lpstr>Discretisation Sensitivity Analysis</vt:lpstr>
      <vt:lpstr>Given mesh, refining dt</vt:lpstr>
      <vt:lpstr>Given mesh, refining dt</vt:lpstr>
      <vt:lpstr>Given mesh, refining dt</vt:lpstr>
      <vt:lpstr>Given dt, refining mesh</vt:lpstr>
      <vt:lpstr>Given dt, refining mesh</vt:lpstr>
      <vt:lpstr>Given dt, refining mesh</vt:lpstr>
      <vt:lpstr>Outline</vt:lpstr>
      <vt:lpstr>Next</vt:lpstr>
      <vt:lpstr>Next</vt:lpstr>
      <vt:lpstr>Questions?</vt:lpstr>
      <vt:lpstr>Given mesh, refining dt</vt:lpstr>
      <vt:lpstr>Given mesh, refining dt</vt:lpstr>
      <vt:lpstr>Given mesh, refining dt</vt:lpstr>
      <vt:lpstr>Given mesh, refining dt</vt:lpstr>
      <vt:lpstr>Given mesh, refining dt</vt:lpstr>
      <vt:lpstr>Given mesh, refining dt</vt:lpstr>
      <vt:lpstr>Given mesh, refining dt</vt:lpstr>
      <vt:lpstr>Given mesh, refining dt</vt:lpstr>
      <vt:lpstr>Given mesh, refining dt</vt:lpstr>
      <vt:lpstr>Given dt, refining mesh</vt:lpstr>
      <vt:lpstr>Given dt, refining mesh</vt:lpstr>
      <vt:lpstr>Given dt, refining mesh</vt:lpstr>
      <vt:lpstr>Given dt, refining mesh</vt:lpstr>
      <vt:lpstr>Given dt, refining mesh</vt:lpstr>
      <vt:lpstr>Given dt, refining mesh</vt:lpstr>
      <vt:lpstr>Given dt, refining mesh</vt:lpstr>
      <vt:lpstr>Given dt, refining mesh</vt:lpstr>
      <vt:lpstr>Given dt, refining mesh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 of a fully-partitioned PFEM-FEM approach for fluid-structure interaction problems characterized by free surfaces, large solid deformations, and strong added-mass effects</dc:title>
  <dc:creator>Marco Lucio</dc:creator>
  <cp:lastModifiedBy>Pierre-Louis Valkenborgh</cp:lastModifiedBy>
  <cp:revision>721</cp:revision>
  <dcterms:created xsi:type="dcterms:W3CDTF">2019-03-23T15:25:23Z</dcterms:created>
  <dcterms:modified xsi:type="dcterms:W3CDTF">2020-12-07T13:36:00Z</dcterms:modified>
</cp:coreProperties>
</file>